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72" r:id="rId5"/>
    <p:sldId id="259" r:id="rId6"/>
    <p:sldId id="261" r:id="rId7"/>
    <p:sldId id="262" r:id="rId8"/>
    <p:sldId id="267" r:id="rId9"/>
    <p:sldId id="269" r:id="rId10"/>
    <p:sldId id="263" r:id="rId11"/>
    <p:sldId id="264" r:id="rId12"/>
    <p:sldId id="270" r:id="rId13"/>
    <p:sldId id="271" r:id="rId14"/>
    <p:sldId id="266" r:id="rId15"/>
    <p:sldId id="274" r:id="rId16"/>
    <p:sldId id="273" r:id="rId17"/>
    <p:sldId id="27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5/29/2023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3.jpg"/><Relationship Id="rId5" Type="http://schemas.openxmlformats.org/officeDocument/2006/relationships/image" Target="../media/image7.jp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A1233-9027-A9C8-DAA9-20A5384B8F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208531"/>
            <a:ext cx="9448800" cy="1825096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latin typeface="Algerian" panose="04020705040A02060702" pitchFamily="82" charset="0"/>
              </a:rPr>
              <a:t>Star wars</a:t>
            </a:r>
            <a:br>
              <a:rPr lang="en-US" sz="4400" dirty="0">
                <a:latin typeface="Algerian" panose="04020705040A02060702" pitchFamily="82" charset="0"/>
              </a:rPr>
            </a:br>
            <a:r>
              <a:rPr lang="en-US" sz="4400" dirty="0">
                <a:latin typeface="Algerian" panose="04020705040A02060702" pitchFamily="82" charset="0"/>
              </a:rPr>
              <a:t>Darth Vader </a:t>
            </a:r>
            <a:r>
              <a:rPr lang="en-US" sz="4400" dirty="0" err="1">
                <a:latin typeface="Algerian" panose="04020705040A02060702" pitchFamily="82" charset="0"/>
              </a:rPr>
              <a:t>Robotu</a:t>
            </a:r>
            <a:endParaRPr lang="en-US" sz="4400" dirty="0"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2E42C-2063-B160-39CE-079AA7A089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384378"/>
            <a:ext cx="9448800" cy="488778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Rahil Ibrahimi (181906127)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11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281A454-9147-D0BA-99E9-4F1091FF2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352" y="455278"/>
            <a:ext cx="7895618" cy="5655236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287B47D-18C4-13AD-3BE7-D39B66CB2879}"/>
              </a:ext>
            </a:extLst>
          </p:cNvPr>
          <p:cNvSpPr txBox="1"/>
          <p:nvPr/>
        </p:nvSpPr>
        <p:spPr>
          <a:xfrm>
            <a:off x="8316686" y="455278"/>
            <a:ext cx="3367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LCD ekranı temizler ve </a:t>
            </a:r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topdur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değişkenini sıfırlar. Bu şekilde döngüye girmiş olur.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6BCC80-0211-6764-7C0C-E906C265AFA6}"/>
              </a:ext>
            </a:extLst>
          </p:cNvPr>
          <p:cNvSpPr txBox="1"/>
          <p:nvPr/>
        </p:nvSpPr>
        <p:spPr>
          <a:xfrm>
            <a:off x="8316686" y="1378608"/>
            <a:ext cx="325120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üzerinden bir ses düşük  dalgası göndermek için kullandım</a:t>
            </a:r>
          </a:p>
          <a:p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 2 milisaniye bekliyor..</a:t>
            </a:r>
          </a:p>
          <a:p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üzerinden bir ses yüksek  dalgası göndermek için kullandım</a:t>
            </a:r>
          </a:p>
          <a:p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10 milisaniye..</a:t>
            </a:r>
          </a:p>
          <a:p>
            <a:r>
              <a:rPr lang="tr-T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Echopin</a:t>
            </a:r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..</a:t>
            </a:r>
          </a:p>
          <a:p>
            <a:endParaRPr lang="tr-T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tr-TR" sz="2000" dirty="0">
                <a:latin typeface="Calibri" panose="020F0502020204030204" pitchFamily="34" charset="0"/>
                <a:cs typeface="Calibri" panose="020F0502020204030204" pitchFamily="34" charset="0"/>
              </a:rPr>
              <a:t>Bu iki satır, mesafeyi LCD ekrana yazdırmak için kullanıyorum  </a:t>
            </a:r>
          </a:p>
          <a:p>
            <a:endParaRPr lang="tr-T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516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26E47B18-E167-0448-12BB-A252395733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785" y="403224"/>
            <a:ext cx="9786597" cy="5502275"/>
          </a:xfrm>
        </p:spPr>
      </p:pic>
    </p:spTree>
    <p:extLst>
      <p:ext uri="{BB962C8B-B14F-4D97-AF65-F5344CB8AC3E}">
        <p14:creationId xmlns:p14="http://schemas.microsoft.com/office/powerpoint/2010/main" val="3205414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993F5-3CE1-13FB-F428-0B2AB08CE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01700"/>
            <a:ext cx="10820400" cy="5316985"/>
          </a:xfrm>
        </p:spPr>
        <p:txBody>
          <a:bodyPr/>
          <a:lstStyle/>
          <a:p>
            <a:endParaRPr lang="tr-TR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5EF2FC94-D410-1379-92AC-0BA7B4D012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4" b="2673"/>
          <a:stretch/>
        </p:blipFill>
        <p:spPr>
          <a:xfrm>
            <a:off x="685801" y="899623"/>
            <a:ext cx="6404112" cy="53169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D4D3A9-FBAF-1431-11C5-B446C67AB011}"/>
              </a:ext>
            </a:extLst>
          </p:cNvPr>
          <p:cNvSpPr txBox="1"/>
          <p:nvPr/>
        </p:nvSpPr>
        <p:spPr>
          <a:xfrm>
            <a:off x="7089913" y="899624"/>
            <a:ext cx="44435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Burada </a:t>
            </a:r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noTon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() </a:t>
            </a:r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fonk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buzzerPin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üzerindeki sesi durdurur. </a:t>
            </a:r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noTone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() fonksiyonu, belirtilen pinden çıkan sesi durdurur.</a:t>
            </a:r>
          </a:p>
          <a:p>
            <a:endParaRPr lang="tr-T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Bu iki satır, </a:t>
            </a:r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topdur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 değerini 7000'e modüler (kalan) olarak bölerek a değişkenine atar. Ardından a değerini 78'e bölerek </a:t>
            </a:r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spos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değişkenine atar. Bu işlemler, bir </a:t>
            </a:r>
            <a:r>
              <a:rPr lang="tr-TR" dirty="0" err="1">
                <a:latin typeface="Calibri" panose="020F0502020204030204" pitchFamily="34" charset="0"/>
                <a:cs typeface="Calibri" panose="020F0502020204030204" pitchFamily="34" charset="0"/>
              </a:rPr>
              <a:t>servo</a:t>
            </a:r>
            <a:r>
              <a:rPr lang="tr-TR" dirty="0">
                <a:latin typeface="Calibri" panose="020F0502020204030204" pitchFamily="34" charset="0"/>
                <a:cs typeface="Calibri" panose="020F0502020204030204" pitchFamily="34" charset="0"/>
              </a:rPr>
              <a:t> motorun pozisyonunu belirlemek için kullanılır.</a:t>
            </a:r>
          </a:p>
        </p:txBody>
      </p:sp>
    </p:spTree>
    <p:extLst>
      <p:ext uri="{BB962C8B-B14F-4D97-AF65-F5344CB8AC3E}">
        <p14:creationId xmlns:p14="http://schemas.microsoft.com/office/powerpoint/2010/main" val="4029058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C2CA0467-DC46-5D53-9D81-1C6C9AF3F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185" r="-4" b="23085"/>
          <a:stretch/>
        </p:blipFill>
        <p:spPr>
          <a:xfrm>
            <a:off x="2234171" y="390780"/>
            <a:ext cx="6752667" cy="607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013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 program">
            <a:extLst>
              <a:ext uri="{FF2B5EF4-FFF2-40B4-BE49-F238E27FC236}">
                <a16:creationId xmlns:a16="http://schemas.microsoft.com/office/drawing/2014/main" id="{CFBD27B5-564E-5735-601F-587E6F04CF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5612" y="578643"/>
            <a:ext cx="6200775" cy="570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29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roje2">
            <a:hlinkClick r:id="" action="ppaction://media"/>
            <a:extLst>
              <a:ext uri="{FF2B5EF4-FFF2-40B4-BE49-F238E27FC236}">
                <a16:creationId xmlns:a16="http://schemas.microsoft.com/office/drawing/2014/main" id="{62521190-DCCE-A9DD-BEA6-5F19027E896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7606" y="1589241"/>
            <a:ext cx="7316788" cy="4024313"/>
          </a:xfrm>
        </p:spPr>
      </p:pic>
    </p:spTree>
    <p:extLst>
      <p:ext uri="{BB962C8B-B14F-4D97-AF65-F5344CB8AC3E}">
        <p14:creationId xmlns:p14="http://schemas.microsoft.com/office/powerpoint/2010/main" val="56403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roje">
            <a:hlinkClick r:id="" action="ppaction://media"/>
            <a:extLst>
              <a:ext uri="{FF2B5EF4-FFF2-40B4-BE49-F238E27FC236}">
                <a16:creationId xmlns:a16="http://schemas.microsoft.com/office/drawing/2014/main" id="{F1A6816C-2F27-9B22-9B72-4B6555531EA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43432" y="1559745"/>
            <a:ext cx="7316788" cy="4024313"/>
          </a:xfrm>
        </p:spPr>
      </p:pic>
    </p:spTree>
    <p:extLst>
      <p:ext uri="{BB962C8B-B14F-4D97-AF65-F5344CB8AC3E}">
        <p14:creationId xmlns:p14="http://schemas.microsoft.com/office/powerpoint/2010/main" val="154188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7BECD-217F-57F0-D5CE-1414F2D07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59527"/>
            <a:ext cx="10820400" cy="2286000"/>
          </a:xfrm>
        </p:spPr>
        <p:txBody>
          <a:bodyPr/>
          <a:lstStyle/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 algn="ctr">
              <a:buNone/>
            </a:pPr>
            <a:r>
              <a:rPr lang="tr-TR" dirty="0" err="1">
                <a:latin typeface="Algerian" panose="04020705040A02060702" pitchFamily="82" charset="0"/>
              </a:rPr>
              <a:t>DinlediĞiniz</a:t>
            </a:r>
            <a:r>
              <a:rPr lang="tr-TR" dirty="0">
                <a:latin typeface="Algerian" panose="04020705040A02060702" pitchFamily="82" charset="0"/>
              </a:rPr>
              <a:t> için </a:t>
            </a:r>
            <a:r>
              <a:rPr lang="tr-TR" dirty="0" err="1">
                <a:latin typeface="Algerian" panose="04020705040A02060702" pitchFamily="82" charset="0"/>
              </a:rPr>
              <a:t>teŞekkür</a:t>
            </a:r>
            <a:r>
              <a:rPr lang="tr-TR" dirty="0">
                <a:latin typeface="Algerian" panose="04020705040A02060702" pitchFamily="82" charset="0"/>
              </a:rPr>
              <a:t> </a:t>
            </a:r>
            <a:r>
              <a:rPr lang="tr-TR" dirty="0" err="1">
                <a:latin typeface="Algerian" panose="04020705040A02060702" pitchFamily="82" charset="0"/>
              </a:rPr>
              <a:t>ederİm</a:t>
            </a:r>
            <a:r>
              <a:rPr lang="tr-TR" dirty="0">
                <a:latin typeface="Algerian" panose="04020705040A02060702" pitchFamily="8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0821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C5F05-59D4-87BE-92CF-70249B5F1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380060"/>
            <a:ext cx="8610600" cy="1037923"/>
          </a:xfrm>
        </p:spPr>
        <p:txBody>
          <a:bodyPr/>
          <a:lstStyle/>
          <a:p>
            <a:pPr algn="l"/>
            <a:r>
              <a:rPr lang="tr-TR" dirty="0">
                <a:latin typeface="Algerian" panose="04020705040A02060702" pitchFamily="82" charset="0"/>
              </a:rPr>
              <a:t>Kısa </a:t>
            </a:r>
            <a:r>
              <a:rPr lang="en-US" dirty="0">
                <a:latin typeface="Algerian" panose="04020705040A02060702" pitchFamily="82" charset="0"/>
              </a:rPr>
              <a:t>T</a:t>
            </a:r>
            <a:r>
              <a:rPr lang="tr-TR" dirty="0">
                <a:latin typeface="Algerian" panose="04020705040A02060702" pitchFamily="82" charset="0"/>
              </a:rPr>
              <a:t>anıtım 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7A0AF-B457-B972-FE1A-33CFD6047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24000"/>
            <a:ext cx="10820400" cy="3458818"/>
          </a:xfrm>
        </p:spPr>
        <p:txBody>
          <a:bodyPr/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"Star Wars"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serisi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George Lucas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tarafından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yaratılan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ve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galaktik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bir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evrende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geçen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epik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bir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bilim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kurgu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hikayesidir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. Seri, iyi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ile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kötünün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savaşı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kahramanlık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dostluk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ve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aile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bağları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gibi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temaları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işlerken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uzay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maceraları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farklı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gezegenler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uzay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gemileri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ve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güç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kullanımı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gibi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öğeleri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içerir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tr-T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Hikaye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Anakin Skywalker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adlı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genç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bir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çocuğun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keşfedilmesiyle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başlar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. Anakin,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güçlü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bir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Jedi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olurken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karanlık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tarafın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cazibesine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kapılır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ve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Darth Vader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adıyla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Galaktik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1800" dirty="0">
                <a:latin typeface="Calibri" panose="020F0502020204030204" pitchFamily="34" charset="0"/>
                <a:cs typeface="Calibri" panose="020F0502020204030204" pitchFamily="34" charset="0"/>
              </a:rPr>
              <a:t>İmparatorluk’un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1800" dirty="0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g</a:t>
            </a:r>
            <a:r>
              <a:rPr lang="tr-TR" sz="1800" dirty="0">
                <a:latin typeface="Calibri" panose="020F0502020204030204" pitchFamily="34" charset="0"/>
                <a:cs typeface="Calibri" panose="020F0502020204030204" pitchFamily="34" charset="0"/>
              </a:rPr>
              <a:t>üçlü figürlerinden biri olarak tanımlıyor.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Bug</a:t>
            </a:r>
            <a:r>
              <a:rPr lang="tr-TR" sz="1800" dirty="0">
                <a:latin typeface="Calibri" panose="020F0502020204030204" pitchFamily="34" charset="0"/>
                <a:cs typeface="Calibri" panose="020F0502020204030204" pitchFamily="34" charset="0"/>
              </a:rPr>
              <a:t>ün </a:t>
            </a:r>
            <a:r>
              <a:rPr lang="tr-T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darth</a:t>
            </a:r>
            <a:r>
              <a:rPr lang="tr-TR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vadere</a:t>
            </a:r>
            <a:r>
              <a:rPr lang="tr-TR" sz="1800" dirty="0">
                <a:latin typeface="Calibri" panose="020F0502020204030204" pitchFamily="34" charset="0"/>
                <a:cs typeface="Calibri" panose="020F0502020204030204" pitchFamily="34" charset="0"/>
              </a:rPr>
              <a:t> benzeyen bir robot yapmaya çalıştım 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tr-TR" noProof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96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26C84-C127-D829-23BD-A72512156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617" y="684859"/>
            <a:ext cx="8610600" cy="1293028"/>
          </a:xfrm>
        </p:spPr>
        <p:txBody>
          <a:bodyPr/>
          <a:lstStyle/>
          <a:p>
            <a:pPr algn="l"/>
            <a:r>
              <a:rPr lang="tr-TR" dirty="0">
                <a:latin typeface="Algerian" panose="04020705040A02060702" pitchFamily="82" charset="0"/>
              </a:rPr>
              <a:t>Işın</a:t>
            </a:r>
            <a:r>
              <a:rPr lang="tr-TR" dirty="0"/>
              <a:t> </a:t>
            </a:r>
            <a:r>
              <a:rPr lang="tr-TR" dirty="0">
                <a:latin typeface="Algerian" panose="04020705040A02060702" pitchFamily="82" charset="0"/>
              </a:rPr>
              <a:t>kılıcı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A7C11-583E-0E50-52CF-AFDCCEFD1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2138901"/>
          </a:xfrm>
        </p:spPr>
        <p:txBody>
          <a:bodyPr>
            <a:normAutofit/>
          </a:bodyPr>
          <a:lstStyle/>
          <a:p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Işın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kılıcı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Star Wars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evrenindeki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önemli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bir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silahtır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 Bu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silah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Jedi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Sith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savaşçıları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tarafından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kullanılır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karakteristik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özelliği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ışın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kılıcının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kendi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kendine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görünen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enerji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kılıcı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olarak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adlandırılan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bir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enerji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bıçağı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oluşturmasıdır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Işın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kılıcı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bıçağı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enerji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kristali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tarafından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üretilen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enerjinin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dışarıya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yayılmasıyla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oluşur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Kristaldan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gelen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enerji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bir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dizi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enerji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odaklama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enerji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iletme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mekanizması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sayesinde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bıçak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şeklini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alır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Bıçak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yoğun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bir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enerji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ışını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olarak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görünür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kenarları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2000" noProof="1">
                <a:latin typeface="Calibri" panose="020F0502020204030204" pitchFamily="34" charset="0"/>
                <a:cs typeface="Calibri" panose="020F0502020204030204" pitchFamily="34" charset="0"/>
              </a:rPr>
              <a:t>müthiş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bir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şekilde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parlar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2661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arth vader, mask, fictional character, toy&#10;&#10;Description automatically generated">
            <a:extLst>
              <a:ext uri="{FF2B5EF4-FFF2-40B4-BE49-F238E27FC236}">
                <a16:creationId xmlns:a16="http://schemas.microsoft.com/office/drawing/2014/main" id="{0E33EBFE-4CF5-BF96-3501-71F93E2B20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4135" y="253179"/>
            <a:ext cx="4763730" cy="6351641"/>
          </a:xfrm>
        </p:spPr>
      </p:pic>
    </p:spTree>
    <p:extLst>
      <p:ext uri="{BB962C8B-B14F-4D97-AF65-F5344CB8AC3E}">
        <p14:creationId xmlns:p14="http://schemas.microsoft.com/office/powerpoint/2010/main" val="1889054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6FE8-386C-11B4-E058-E37CD8291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639315"/>
            <a:ext cx="8610600" cy="1293028"/>
          </a:xfrm>
        </p:spPr>
        <p:txBody>
          <a:bodyPr>
            <a:normAutofit/>
          </a:bodyPr>
          <a:lstStyle/>
          <a:p>
            <a:pPr algn="l"/>
            <a:r>
              <a:rPr lang="en-US" sz="2800" dirty="0" err="1">
                <a:latin typeface="Algerian" panose="04020705040A02060702" pitchFamily="82" charset="0"/>
              </a:rPr>
              <a:t>Kullandigim</a:t>
            </a:r>
            <a:r>
              <a:rPr lang="en-US" sz="2800" dirty="0">
                <a:latin typeface="Algerian" panose="04020705040A02060702" pitchFamily="82" charset="0"/>
              </a:rPr>
              <a:t> </a:t>
            </a:r>
            <a:r>
              <a:rPr lang="en-US" sz="2800" dirty="0" err="1">
                <a:latin typeface="Algerian" panose="04020705040A02060702" pitchFamily="82" charset="0"/>
              </a:rPr>
              <a:t>malzemeler</a:t>
            </a:r>
            <a:r>
              <a:rPr lang="en-US" sz="2800" dirty="0">
                <a:latin typeface="Algerian" panose="04020705040A02060702" pitchFamily="82" charset="0"/>
              </a:rPr>
              <a:t> </a:t>
            </a:r>
          </a:p>
        </p:txBody>
      </p:sp>
      <p:pic>
        <p:nvPicPr>
          <p:cNvPr id="5" name="Content Placeholder 4" descr="A picture containing electronics, computer component, computer hardware, electronic component&#10;&#10;Description automatically generated">
            <a:extLst>
              <a:ext uri="{FF2B5EF4-FFF2-40B4-BE49-F238E27FC236}">
                <a16:creationId xmlns:a16="http://schemas.microsoft.com/office/drawing/2014/main" id="{A5ACC0EE-416D-16F7-0685-FCE650234A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4012" y="1765760"/>
            <a:ext cx="1932680" cy="1985957"/>
          </a:xfrm>
        </p:spPr>
      </p:pic>
      <p:pic>
        <p:nvPicPr>
          <p:cNvPr id="7" name="Picture 6" descr="A close-up of a white circuit board&#10;&#10;Description automatically generated with low confidence">
            <a:extLst>
              <a:ext uri="{FF2B5EF4-FFF2-40B4-BE49-F238E27FC236}">
                <a16:creationId xmlns:a16="http://schemas.microsoft.com/office/drawing/2014/main" id="{580A1CF6-FB2D-E74B-B7BB-C49D4480D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782" y="4173227"/>
            <a:ext cx="2289925" cy="2274365"/>
          </a:xfrm>
          <a:prstGeom prst="rect">
            <a:avLst/>
          </a:prstGeom>
        </p:spPr>
      </p:pic>
      <p:pic>
        <p:nvPicPr>
          <p:cNvPr id="9" name="Picture 8" descr="A picture containing electronics, electronic component, circuit component, electronic engineering&#10;&#10;Description automatically generated">
            <a:extLst>
              <a:ext uri="{FF2B5EF4-FFF2-40B4-BE49-F238E27FC236}">
                <a16:creationId xmlns:a16="http://schemas.microsoft.com/office/drawing/2014/main" id="{5887F2C0-5BC7-C21C-FD64-8B039E2B3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591" y="1765760"/>
            <a:ext cx="1917999" cy="1985958"/>
          </a:xfrm>
          <a:prstGeom prst="rect">
            <a:avLst/>
          </a:prstGeom>
        </p:spPr>
      </p:pic>
      <p:pic>
        <p:nvPicPr>
          <p:cNvPr id="11" name="Picture 10" descr="A close-up of a circuit board">
            <a:extLst>
              <a:ext uri="{FF2B5EF4-FFF2-40B4-BE49-F238E27FC236}">
                <a16:creationId xmlns:a16="http://schemas.microsoft.com/office/drawing/2014/main" id="{619EE314-34C9-F855-D5EC-67FD752495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6625" y="1802566"/>
            <a:ext cx="1918000" cy="1949152"/>
          </a:xfrm>
          <a:prstGeom prst="rect">
            <a:avLst/>
          </a:prstGeom>
        </p:spPr>
      </p:pic>
      <p:pic>
        <p:nvPicPr>
          <p:cNvPr id="13" name="Picture 12" descr="A close up of a device&#10;&#10;Description automatically generated with low confidence">
            <a:extLst>
              <a:ext uri="{FF2B5EF4-FFF2-40B4-BE49-F238E27FC236}">
                <a16:creationId xmlns:a16="http://schemas.microsoft.com/office/drawing/2014/main" id="{3BC60088-AAD5-A5CD-0ABC-196A8F8D0B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568565" y="4701474"/>
            <a:ext cx="2274070" cy="1219200"/>
          </a:xfrm>
          <a:prstGeom prst="rect">
            <a:avLst/>
          </a:prstGeom>
        </p:spPr>
      </p:pic>
      <p:pic>
        <p:nvPicPr>
          <p:cNvPr id="15" name="Picture 14" descr="A picture containing connector, cable&#10;&#10;Description automatically generated">
            <a:extLst>
              <a:ext uri="{FF2B5EF4-FFF2-40B4-BE49-F238E27FC236}">
                <a16:creationId xmlns:a16="http://schemas.microsoft.com/office/drawing/2014/main" id="{03FC77F1-8049-0F52-E671-068F58F144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5434" y="1765760"/>
            <a:ext cx="1932680" cy="1985957"/>
          </a:xfrm>
          <a:prstGeom prst="rect">
            <a:avLst/>
          </a:prstGeom>
        </p:spPr>
      </p:pic>
      <p:pic>
        <p:nvPicPr>
          <p:cNvPr id="17" name="Picture 16" descr="A picture containing tube&#10;&#10;Description automatically generated">
            <a:extLst>
              <a:ext uri="{FF2B5EF4-FFF2-40B4-BE49-F238E27FC236}">
                <a16:creationId xmlns:a16="http://schemas.microsoft.com/office/drawing/2014/main" id="{BFC32F79-CA84-35FC-CF99-581C00FE0C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0056" y="4278993"/>
            <a:ext cx="2183435" cy="2168599"/>
          </a:xfrm>
          <a:prstGeom prst="rect">
            <a:avLst/>
          </a:prstGeom>
        </p:spPr>
      </p:pic>
      <p:pic>
        <p:nvPicPr>
          <p:cNvPr id="19" name="Picture 18" descr="A picture containing lamp, light&#10;&#10;Description automatically generated">
            <a:extLst>
              <a:ext uri="{FF2B5EF4-FFF2-40B4-BE49-F238E27FC236}">
                <a16:creationId xmlns:a16="http://schemas.microsoft.com/office/drawing/2014/main" id="{6BBB6A19-94D3-9DC1-F6B9-29AE03A1F6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60055" y="4113237"/>
            <a:ext cx="1997651" cy="2334355"/>
          </a:xfrm>
          <a:prstGeom prst="rect">
            <a:avLst/>
          </a:prstGeom>
        </p:spPr>
      </p:pic>
      <p:pic>
        <p:nvPicPr>
          <p:cNvPr id="21" name="Picture 20" descr="A picture containing text, tool&#10;&#10;Description automatically generated">
            <a:extLst>
              <a:ext uri="{FF2B5EF4-FFF2-40B4-BE49-F238E27FC236}">
                <a16:creationId xmlns:a16="http://schemas.microsoft.com/office/drawing/2014/main" id="{819F5308-1ED6-9EC1-A4BB-4AEF61BBB7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60055" y="1846750"/>
            <a:ext cx="1816600" cy="19049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486877-3FAD-86CC-E1D6-F5785BBFDC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37485" y="4205920"/>
            <a:ext cx="2346629" cy="224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32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BCB8C-936F-6DBB-2B5D-D060AA245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3020" y="435613"/>
            <a:ext cx="8610600" cy="96102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Algerian" panose="04020705040A02060702" pitchFamily="82" charset="0"/>
              </a:rPr>
              <a:t>K</a:t>
            </a:r>
            <a:r>
              <a:rPr lang="tr-TR" dirty="0" err="1">
                <a:latin typeface="Algerian" panose="04020705040A02060702" pitchFamily="82" charset="0"/>
              </a:rPr>
              <a:t>ütüphaneler</a:t>
            </a:r>
            <a:br>
              <a:rPr lang="tr-TR" dirty="0">
                <a:latin typeface="Algerian" panose="04020705040A02060702" pitchFamily="82" charset="0"/>
              </a:rPr>
            </a:br>
            <a:endParaRPr lang="en-US" dirty="0">
              <a:latin typeface="Algerian" panose="04020705040A02060702" pitchFamily="82" charset="0"/>
            </a:endParaRPr>
          </a:p>
        </p:txBody>
      </p:sp>
      <p:pic>
        <p:nvPicPr>
          <p:cNvPr id="10" name="Content Placeholder 9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81F0EFCF-A9DA-3D10-57B1-CE75894905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5826"/>
          <a:stretch/>
        </p:blipFill>
        <p:spPr>
          <a:xfrm>
            <a:off x="744548" y="1453390"/>
            <a:ext cx="6764616" cy="428105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2BFF6C-5D29-3053-0A27-A9F1D0B010E8}"/>
              </a:ext>
            </a:extLst>
          </p:cNvPr>
          <p:cNvSpPr txBox="1"/>
          <p:nvPr/>
        </p:nvSpPr>
        <p:spPr>
          <a:xfrm>
            <a:off x="7855528" y="1396635"/>
            <a:ext cx="407656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LiquidCrystal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kütüphanesi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Arduino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ile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birlikte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kullanılan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bir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LCD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ekran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sıvı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kristal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ekran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kontrol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etmek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için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kullanılır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. Bu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kütüphane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LCD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ekranı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üzerinde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metin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veya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özel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karakterlerin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görüntülenmesini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sağlayan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içeriği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içerir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tr-T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tr-T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Servo</a:t>
            </a:r>
            <a:r>
              <a:rPr lang="tr-TR" sz="1600" dirty="0">
                <a:latin typeface="Calibri" panose="020F0502020204030204" pitchFamily="34" charset="0"/>
                <a:cs typeface="Calibri" panose="020F0502020204030204" pitchFamily="34" charset="0"/>
              </a:rPr>
              <a:t> kütüphanesini projeme ekledim.</a:t>
            </a:r>
          </a:p>
          <a:p>
            <a:endParaRPr lang="tr-T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tr-T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LiquidCrystal</a:t>
            </a:r>
            <a:r>
              <a:rPr lang="tr-TR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lcd</a:t>
            </a:r>
            <a:r>
              <a:rPr lang="tr-TR" sz="1600" dirty="0">
                <a:latin typeface="Calibri" panose="020F0502020204030204" pitchFamily="34" charset="0"/>
                <a:cs typeface="Calibri" panose="020F0502020204030204" pitchFamily="34" charset="0"/>
              </a:rPr>
              <a:t>(12, 11, 5, 4, 3, 2); ifadesi, </a:t>
            </a:r>
            <a:r>
              <a:rPr lang="tr-T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LiquidCrystal</a:t>
            </a:r>
            <a:r>
              <a:rPr lang="tr-TR" sz="1600" dirty="0">
                <a:latin typeface="Calibri" panose="020F0502020204030204" pitchFamily="34" charset="0"/>
                <a:cs typeface="Calibri" panose="020F0502020204030204" pitchFamily="34" charset="0"/>
              </a:rPr>
              <a:t> kütüphanesinden </a:t>
            </a:r>
            <a:r>
              <a:rPr lang="tr-T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lcd</a:t>
            </a:r>
            <a:r>
              <a:rPr lang="tr-TR" sz="1600" dirty="0">
                <a:latin typeface="Calibri" panose="020F0502020204030204" pitchFamily="34" charset="0"/>
                <a:cs typeface="Calibri" panose="020F0502020204030204" pitchFamily="34" charset="0"/>
              </a:rPr>
              <a:t> dosyalarının bir oluşturduğunu ve LCD ekranına bağlı olduğunu pinleri tanımladığını gösterir. </a:t>
            </a:r>
          </a:p>
          <a:p>
            <a:r>
              <a:rPr lang="tr-TR" sz="1600" dirty="0">
                <a:latin typeface="Calibri" panose="020F0502020204030204" pitchFamily="34" charset="0"/>
                <a:cs typeface="Calibri" panose="020F0502020204030204" pitchFamily="34" charset="0"/>
              </a:rPr>
              <a:t>12(</a:t>
            </a:r>
            <a:r>
              <a:rPr lang="tr-T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Rs</a:t>
            </a:r>
            <a:r>
              <a:rPr lang="tr-TR" sz="1600" dirty="0">
                <a:latin typeface="Calibri" panose="020F0502020204030204" pitchFamily="34" charset="0"/>
                <a:cs typeface="Calibri" panose="020F0502020204030204" pitchFamily="34" charset="0"/>
              </a:rPr>
              <a:t>):</a:t>
            </a:r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>Bu pin, LCD </a:t>
            </a:r>
            <a:r>
              <a:rPr lang="en-US" sz="1600" b="0" i="0" dirty="0" err="1">
                <a:solidFill>
                  <a:srgbClr val="D1D5DB"/>
                </a:solidFill>
                <a:effectLst/>
                <a:latin typeface="Söhne"/>
              </a:rPr>
              <a:t>ekranın</a:t>
            </a:r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1600" b="0" i="0" dirty="0" err="1">
                <a:solidFill>
                  <a:srgbClr val="D1D5DB"/>
                </a:solidFill>
                <a:effectLst/>
                <a:latin typeface="Söhne"/>
              </a:rPr>
              <a:t>veri</a:t>
            </a:r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1600" b="0" i="0" dirty="0" err="1">
                <a:solidFill>
                  <a:srgbClr val="D1D5DB"/>
                </a:solidFill>
                <a:effectLst/>
                <a:latin typeface="Söhne"/>
              </a:rPr>
              <a:t>veya</a:t>
            </a:r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1600" b="0" i="0" dirty="0" err="1">
                <a:solidFill>
                  <a:srgbClr val="D1D5DB"/>
                </a:solidFill>
                <a:effectLst/>
                <a:latin typeface="Söhne"/>
              </a:rPr>
              <a:t>komut</a:t>
            </a:r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1600" b="0" i="0" dirty="0" err="1">
                <a:solidFill>
                  <a:srgbClr val="D1D5DB"/>
                </a:solidFill>
                <a:effectLst/>
                <a:latin typeface="Söhne"/>
              </a:rPr>
              <a:t>moduna</a:t>
            </a:r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1600" b="0" i="0" dirty="0" err="1">
                <a:solidFill>
                  <a:srgbClr val="D1D5DB"/>
                </a:solidFill>
                <a:effectLst/>
                <a:latin typeface="Söhne"/>
              </a:rPr>
              <a:t>geçmesini</a:t>
            </a:r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sz="1600" b="0" i="0" dirty="0" err="1">
                <a:solidFill>
                  <a:srgbClr val="D1D5DB"/>
                </a:solidFill>
                <a:effectLst/>
                <a:latin typeface="Söhne"/>
              </a:rPr>
              <a:t>sağlar</a:t>
            </a:r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tr-TR" sz="1600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tr-TR" sz="1600" b="0" i="0" dirty="0">
                <a:solidFill>
                  <a:srgbClr val="D1D5DB"/>
                </a:solidFill>
                <a:effectLst/>
                <a:latin typeface="Söhne"/>
              </a:rPr>
              <a:t>11 Bu pin, LCD saklama verilerini kabul etmesi veya komutları işlemesi için tetiklemeyi sağlar.</a:t>
            </a:r>
          </a:p>
          <a:p>
            <a:r>
              <a:rPr lang="es-ES" sz="1600" b="0" i="0" dirty="0">
                <a:solidFill>
                  <a:srgbClr val="D1D5DB"/>
                </a:solidFill>
                <a:effectLst/>
                <a:latin typeface="Söhne"/>
              </a:rPr>
              <a:t>5, 4, 3, 2: D4, D5, D6 ve D7</a:t>
            </a:r>
            <a:r>
              <a:rPr lang="tr-TR" sz="1600" dirty="0">
                <a:solidFill>
                  <a:srgbClr val="D1D5DB"/>
                </a:solidFill>
                <a:latin typeface="Söhne"/>
              </a:rPr>
              <a:t> anlamına gelir ve LCD ekran veri hatlarını temsil eder ve mülklerini biriktirir.</a:t>
            </a:r>
            <a:endParaRPr lang="tr-TR" sz="1600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tr-T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148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727DED58-894E-C244-AA64-7D98F6060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909" y="410879"/>
            <a:ext cx="5570091" cy="6036242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B385EA-FBAF-7BA8-1326-3450A8B70C12}"/>
              </a:ext>
            </a:extLst>
          </p:cNvPr>
          <p:cNvSpPr txBox="1"/>
          <p:nvPr/>
        </p:nvSpPr>
        <p:spPr>
          <a:xfrm>
            <a:off x="6389680" y="487929"/>
            <a:ext cx="53993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>
                <a:latin typeface="Calibri" panose="020F0502020204030204" pitchFamily="34" charset="0"/>
                <a:cs typeface="Calibri" panose="020F0502020204030204" pitchFamily="34" charset="0"/>
              </a:rPr>
              <a:t>Bu satırlar  (</a:t>
            </a:r>
            <a:r>
              <a:rPr lang="tr-T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a,b,c,d,e,f,g</a:t>
            </a:r>
            <a:r>
              <a:rPr lang="tr-TR" sz="1600" dirty="0">
                <a:latin typeface="Calibri" panose="020F0502020204030204" pitchFamily="34" charset="0"/>
                <a:cs typeface="Calibri" panose="020F0502020204030204" pitchFamily="34" charset="0"/>
              </a:rPr>
              <a:t>)  bir oktavdaki farklı müzik notalarına karşılık gelen frekans değerlerini gösterir. Örneğin, c sabiti 261 hızına, d sabiti 294 hızına, e sabiti 329 hızına karşılık gelir. Bu sabitler, sesli uyarıları çalıştırabilmek için </a:t>
            </a:r>
            <a:r>
              <a:rPr lang="tr-T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kullanilabilir</a:t>
            </a:r>
            <a:r>
              <a:rPr lang="tr-TR" sz="1600" dirty="0">
                <a:latin typeface="Calibri" panose="020F0502020204030204" pitchFamily="34" charset="0"/>
                <a:cs typeface="Calibri" panose="020F0502020204030204" pitchFamily="34" charset="0"/>
              </a:rPr>
              <a:t>. Ve </a:t>
            </a:r>
            <a:r>
              <a:rPr lang="tr-T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cH</a:t>
            </a:r>
            <a:r>
              <a:rPr lang="tr-TR" sz="1600" dirty="0">
                <a:latin typeface="Calibri" panose="020F0502020204030204" pitchFamily="34" charset="0"/>
                <a:cs typeface="Calibri" panose="020F0502020204030204" pitchFamily="34" charset="0"/>
              </a:rPr>
              <a:t>, dH, </a:t>
            </a:r>
            <a:r>
              <a:rPr lang="tr-T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eH</a:t>
            </a:r>
            <a:r>
              <a:rPr lang="tr-TR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tr-T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fH</a:t>
            </a:r>
            <a:r>
              <a:rPr lang="tr-TR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tr-T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gH</a:t>
            </a:r>
            <a:r>
              <a:rPr lang="tr-TR" sz="1600" dirty="0">
                <a:latin typeface="Calibri" panose="020F0502020204030204" pitchFamily="34" charset="0"/>
                <a:cs typeface="Calibri" panose="020F0502020204030204" pitchFamily="34" charset="0"/>
              </a:rPr>
              <a:t>, ve </a:t>
            </a:r>
            <a:r>
              <a:rPr lang="tr-T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aH</a:t>
            </a:r>
            <a:r>
              <a:rPr lang="tr-TR" sz="1600" dirty="0">
                <a:latin typeface="Calibri" panose="020F0502020204030204" pitchFamily="34" charset="0"/>
                <a:cs typeface="Calibri" panose="020F0502020204030204" pitchFamily="34" charset="0"/>
              </a:rPr>
              <a:t> notaları daha yüksek bir tonu elde edebilmek için bu kullanılır.</a:t>
            </a:r>
          </a:p>
          <a:p>
            <a:r>
              <a:rPr lang="tr-T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gS</a:t>
            </a:r>
            <a:r>
              <a:rPr lang="tr-TR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tr-T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tr-TR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tr-T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cSH</a:t>
            </a:r>
            <a:r>
              <a:rPr lang="tr-TR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tr-T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dSH</a:t>
            </a:r>
            <a:r>
              <a:rPr lang="tr-TR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tr-T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fSH</a:t>
            </a:r>
            <a:r>
              <a:rPr lang="tr-TR" sz="1600" dirty="0">
                <a:latin typeface="Calibri" panose="020F0502020204030204" pitchFamily="34" charset="0"/>
                <a:cs typeface="Calibri" panose="020F0502020204030204" pitchFamily="34" charset="0"/>
              </a:rPr>
              <a:t>, ve </a:t>
            </a:r>
            <a:r>
              <a:rPr lang="tr-T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gSH</a:t>
            </a:r>
            <a:r>
              <a:rPr lang="tr-TR" sz="1600" dirty="0">
                <a:latin typeface="Calibri" panose="020F0502020204030204" pitchFamily="34" charset="0"/>
                <a:cs typeface="Calibri" panose="020F0502020204030204" pitchFamily="34" charset="0"/>
              </a:rPr>
              <a:t> bu notalar, yarı notaları kontrol etmek için kullanılır.</a:t>
            </a:r>
          </a:p>
          <a:p>
            <a:endParaRPr lang="tr-T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72BA31-23C4-57B6-0743-9F1F38D69E1F}"/>
              </a:ext>
            </a:extLst>
          </p:cNvPr>
          <p:cNvSpPr txBox="1"/>
          <p:nvPr/>
        </p:nvSpPr>
        <p:spPr>
          <a:xfrm>
            <a:off x="6389680" y="3168594"/>
            <a:ext cx="48656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>
                <a:latin typeface="Calibri" panose="020F0502020204030204" pitchFamily="34" charset="0"/>
                <a:cs typeface="Calibri" panose="020F0502020204030204" pitchFamily="34" charset="0"/>
              </a:rPr>
              <a:t>başlangıç değeri olarak 0 kullanılmış ve belirli bir duruma bağlı olarak bu sayaç artırılabilir veya azaltılabilir.</a:t>
            </a:r>
          </a:p>
          <a:p>
            <a:r>
              <a:rPr lang="tr-TR" sz="1600" dirty="0">
                <a:latin typeface="Calibri" panose="020F0502020204030204" pitchFamily="34" charset="0"/>
                <a:cs typeface="Calibri" panose="020F0502020204030204" pitchFamily="34" charset="0"/>
              </a:rPr>
              <a:t>Programın akışını yönlendirmek </a:t>
            </a:r>
            <a:r>
              <a:rPr lang="tr-T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topdur</a:t>
            </a:r>
            <a:r>
              <a:rPr lang="tr-TR" sz="1600" dirty="0">
                <a:latin typeface="Calibri" panose="020F0502020204030204" pitchFamily="34" charset="0"/>
                <a:cs typeface="Calibri" panose="020F0502020204030204" pitchFamily="34" charset="0"/>
              </a:rPr>
              <a:t> diye bir değişken tanımladım</a:t>
            </a:r>
          </a:p>
          <a:p>
            <a:endParaRPr lang="tr-T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188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4455950B-A751-5323-99DD-AD437DD5C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873" y="157148"/>
            <a:ext cx="5607441" cy="613428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DBCFCD-D2DF-D670-7E95-91037987AABB}"/>
              </a:ext>
            </a:extLst>
          </p:cNvPr>
          <p:cNvSpPr txBox="1"/>
          <p:nvPr/>
        </p:nvSpPr>
        <p:spPr>
          <a:xfrm>
            <a:off x="6096000" y="157148"/>
            <a:ext cx="547188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başlangıcında bir kez çalıştırılması </a:t>
            </a:r>
            <a:r>
              <a:rPr lang="tr-TR" dirty="0" err="1"/>
              <a:t>icin</a:t>
            </a:r>
            <a:r>
              <a:rPr lang="tr-TR" dirty="0"/>
              <a:t> setup() fonksiyonu kullanıp ve bu fonksiyonun içinde </a:t>
            </a:r>
            <a:r>
              <a:rPr lang="tr-TR" dirty="0" err="1"/>
              <a:t>buzzerPin</a:t>
            </a:r>
            <a:r>
              <a:rPr lang="tr-TR" dirty="0"/>
              <a:t> olarak tanımlanan pini çıkış moduna ayarlar. </a:t>
            </a:r>
          </a:p>
          <a:p>
            <a:r>
              <a:rPr lang="tr-TR" dirty="0" err="1"/>
              <a:t>ServoPin</a:t>
            </a:r>
            <a:r>
              <a:rPr lang="tr-TR" dirty="0"/>
              <a:t> pini bir </a:t>
            </a:r>
            <a:r>
              <a:rPr lang="tr-TR" dirty="0" err="1"/>
              <a:t>servo</a:t>
            </a:r>
            <a:r>
              <a:rPr lang="tr-TR" dirty="0"/>
              <a:t> motora bağlamak için kullanılır.</a:t>
            </a:r>
          </a:p>
          <a:p>
            <a:r>
              <a:rPr lang="tr-TR" dirty="0" err="1"/>
              <a:t>Triggerpin</a:t>
            </a:r>
            <a:r>
              <a:rPr lang="tr-TR" dirty="0"/>
              <a:t> ve </a:t>
            </a:r>
            <a:r>
              <a:rPr lang="tr-TR" dirty="0" err="1"/>
              <a:t>echopin</a:t>
            </a:r>
            <a:r>
              <a:rPr lang="tr-TR" dirty="0"/>
              <a:t>: bu pinler ultrasonik sensörleri tetikleme ve alım sinyallerini kontrol etmek için bu giriş ve çıkışlarını kullanıyorum,</a:t>
            </a:r>
          </a:p>
          <a:p>
            <a:endParaRPr lang="tr-TR" dirty="0"/>
          </a:p>
          <a:p>
            <a:endParaRPr lang="tr-T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59B7D6-C55F-34B3-CE66-57EA3FA95A2E}"/>
              </a:ext>
            </a:extLst>
          </p:cNvPr>
          <p:cNvSpPr txBox="1"/>
          <p:nvPr/>
        </p:nvSpPr>
        <p:spPr>
          <a:xfrm>
            <a:off x="6096000" y="3013501"/>
            <a:ext cx="49058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/>
              <a:t>Bu parametrede LCD ekranın başlatılmasının sağlıyor ve 16 ekranda görünen sütün ve 2 satırını gösteriyor</a:t>
            </a:r>
          </a:p>
        </p:txBody>
      </p:sp>
    </p:spTree>
    <p:extLst>
      <p:ext uri="{BB962C8B-B14F-4D97-AF65-F5344CB8AC3E}">
        <p14:creationId xmlns:p14="http://schemas.microsoft.com/office/powerpoint/2010/main" val="2793186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2">
            <a:extLst>
              <a:ext uri="{FF2B5EF4-FFF2-40B4-BE49-F238E27FC236}">
                <a16:creationId xmlns:a16="http://schemas.microsoft.com/office/drawing/2014/main" id="{1FBDED38-E809-47DF-A501-94A1EC4C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 useBgFill="1">
        <p:nvSpPr>
          <p:cNvPr id="30" name="Rectangle 24">
            <a:extLst>
              <a:ext uri="{FF2B5EF4-FFF2-40B4-BE49-F238E27FC236}">
                <a16:creationId xmlns:a16="http://schemas.microsoft.com/office/drawing/2014/main" id="{7D3066CB-F1D7-4B22-AAD8-EDDB625F9E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11">
            <a:extLst>
              <a:ext uri="{FF2B5EF4-FFF2-40B4-BE49-F238E27FC236}">
                <a16:creationId xmlns:a16="http://schemas.microsoft.com/office/drawing/2014/main" id="{39634629-2027-4274-B784-6089326A1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9308" y="562356"/>
            <a:ext cx="11073384" cy="5733288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11">
            <a:extLst>
              <a:ext uri="{FF2B5EF4-FFF2-40B4-BE49-F238E27FC236}">
                <a16:creationId xmlns:a16="http://schemas.microsoft.com/office/drawing/2014/main" id="{0381B5E6-EFDB-41ED-B736-AF2A52C5F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03" y="643464"/>
            <a:ext cx="10905195" cy="5571072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A picture containing electronics, electronic engineering, electrical wiring, circuit component&#10;&#10;Description automatically generated">
            <a:extLst>
              <a:ext uri="{FF2B5EF4-FFF2-40B4-BE49-F238E27FC236}">
                <a16:creationId xmlns:a16="http://schemas.microsoft.com/office/drawing/2014/main" id="{62E098CF-F586-6F45-7973-85F163175F5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t="15476" b="19316"/>
          <a:stretch/>
        </p:blipFill>
        <p:spPr>
          <a:xfrm>
            <a:off x="870204" y="873252"/>
            <a:ext cx="10451592" cy="5111496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1078431052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1315</TotalTime>
  <Words>639</Words>
  <Application>Microsoft Office PowerPoint</Application>
  <PresentationFormat>Widescreen</PresentationFormat>
  <Paragraphs>39</Paragraphs>
  <Slides>17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Algerian</vt:lpstr>
      <vt:lpstr>Arial</vt:lpstr>
      <vt:lpstr>Calibri</vt:lpstr>
      <vt:lpstr>Century Gothic</vt:lpstr>
      <vt:lpstr>Söhne</vt:lpstr>
      <vt:lpstr>Vapor Trail</vt:lpstr>
      <vt:lpstr>Star wars Darth Vader Robotu</vt:lpstr>
      <vt:lpstr>Kısa Tanıtım </vt:lpstr>
      <vt:lpstr>Işın kılıcı</vt:lpstr>
      <vt:lpstr>PowerPoint Presentation</vt:lpstr>
      <vt:lpstr>Kullandigim malzemeler </vt:lpstr>
      <vt:lpstr>Kütüphaneler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Rahil IBRAHIMI</dc:creator>
  <cp:lastModifiedBy>Rahil IBRAHIMI</cp:lastModifiedBy>
  <cp:revision>6</cp:revision>
  <dcterms:created xsi:type="dcterms:W3CDTF">2023-05-27T08:51:50Z</dcterms:created>
  <dcterms:modified xsi:type="dcterms:W3CDTF">2023-05-29T08:30:43Z</dcterms:modified>
</cp:coreProperties>
</file>